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53585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53585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53585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53585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53585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53585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53585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53585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53585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FE2E6"/>
          </a:solidFill>
        </a:fill>
      </a:tcStyle>
    </a:wholeTbl>
    <a:band2H>
      <a:tcTxStyle b="def" i="def"/>
      <a:tcStyle>
        <a:tcBdr/>
        <a:fill>
          <a:solidFill>
            <a:srgbClr val="EFF1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E6E0"/>
          </a:solidFill>
        </a:fill>
      </a:tcStyle>
    </a:wholeTbl>
    <a:band2H>
      <a:tcTxStyle b="def" i="def"/>
      <a:tcStyle>
        <a:tcBdr/>
        <a:fill>
          <a:solidFill>
            <a:srgbClr val="EEF3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6DCE4"/>
          </a:solidFill>
        </a:fill>
      </a:tcStyle>
    </a:wholeTbl>
    <a:band2H>
      <a:tcTxStyle b="def" i="def"/>
      <a:tcStyle>
        <a:tcBdr/>
        <a:fill>
          <a:solidFill>
            <a:srgbClr val="F3EEF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0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round/>
            </a:ln>
          </a:left>
          <a:right>
            <a:ln w="12700" cap="flat">
              <a:solidFill>
                <a:srgbClr val="53585F"/>
              </a:solidFill>
              <a:prstDash val="solid"/>
              <a:round/>
            </a:ln>
          </a:right>
          <a:top>
            <a:ln w="12700" cap="flat">
              <a:solidFill>
                <a:srgbClr val="53585F"/>
              </a:solidFill>
              <a:prstDash val="solid"/>
              <a:round/>
            </a:ln>
          </a:top>
          <a:bottom>
            <a:ln w="127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solidFill>
                <a:srgbClr val="53585F"/>
              </a:solidFill>
              <a:prstDash val="solid"/>
              <a:round/>
            </a:ln>
          </a:insideH>
          <a:insideV>
            <a:ln w="12700" cap="flat">
              <a:solidFill>
                <a:srgbClr val="53585F"/>
              </a:solidFill>
              <a:prstDash val="solid"/>
              <a:round/>
            </a:ln>
          </a:insideV>
        </a:tcBdr>
        <a:fill>
          <a:solidFill>
            <a:srgbClr val="53585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round/>
            </a:ln>
          </a:left>
          <a:right>
            <a:ln w="12700" cap="flat">
              <a:solidFill>
                <a:srgbClr val="53585F"/>
              </a:solidFill>
              <a:prstDash val="solid"/>
              <a:round/>
            </a:ln>
          </a:right>
          <a:top>
            <a:ln w="12700" cap="flat">
              <a:solidFill>
                <a:srgbClr val="53585F"/>
              </a:solidFill>
              <a:prstDash val="solid"/>
              <a:round/>
            </a:ln>
          </a:top>
          <a:bottom>
            <a:ln w="127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solidFill>
                <a:srgbClr val="53585F"/>
              </a:solidFill>
              <a:prstDash val="solid"/>
              <a:round/>
            </a:ln>
          </a:insideH>
          <a:insideV>
            <a:ln w="12700" cap="flat">
              <a:solidFill>
                <a:srgbClr val="53585F"/>
              </a:solidFill>
              <a:prstDash val="solid"/>
              <a:round/>
            </a:ln>
          </a:insideV>
        </a:tcBdr>
        <a:fill>
          <a:solidFill>
            <a:srgbClr val="53585F">
              <a:alpha val="20000"/>
            </a:srgbClr>
          </a:solidFill>
        </a:fill>
      </a:tcStyle>
    </a:firstCol>
    <a:la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round/>
            </a:ln>
          </a:left>
          <a:right>
            <a:ln w="12700" cap="flat">
              <a:solidFill>
                <a:srgbClr val="53585F"/>
              </a:solidFill>
              <a:prstDash val="solid"/>
              <a:round/>
            </a:ln>
          </a:right>
          <a:top>
            <a:ln w="50800" cap="flat">
              <a:solidFill>
                <a:srgbClr val="53585F"/>
              </a:solidFill>
              <a:prstDash val="solid"/>
              <a:round/>
            </a:ln>
          </a:top>
          <a:bottom>
            <a:ln w="127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solidFill>
                <a:srgbClr val="53585F"/>
              </a:solidFill>
              <a:prstDash val="solid"/>
              <a:round/>
            </a:ln>
          </a:insideH>
          <a:insideV>
            <a:ln w="12700" cap="flat">
              <a:solidFill>
                <a:srgbClr val="53585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round/>
            </a:ln>
          </a:left>
          <a:right>
            <a:ln w="12700" cap="flat">
              <a:solidFill>
                <a:srgbClr val="53585F"/>
              </a:solidFill>
              <a:prstDash val="solid"/>
              <a:round/>
            </a:ln>
          </a:right>
          <a:top>
            <a:ln w="127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solidFill>
                <a:srgbClr val="53585F"/>
              </a:solidFill>
              <a:prstDash val="solid"/>
              <a:round/>
            </a:ln>
          </a:insideH>
          <a:insideV>
            <a:ln w="12700" cap="flat">
              <a:solidFill>
                <a:srgbClr val="53585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본문 첫 번째 줄…"/>
          <p:cNvSpPr txBox="1"/>
          <p:nvPr>
            <p:ph type="body" sz="quarter" idx="1" hasCustomPrompt="1"/>
          </p:nvPr>
        </p:nvSpPr>
        <p:spPr>
          <a:xfrm>
            <a:off x="1206500" y="12268950"/>
            <a:ext cx="21971000" cy="660403"/>
          </a:xfrm>
          <a:prstGeom prst="rect">
            <a:avLst/>
          </a:prstGeom>
        </p:spPr>
        <p:txBody>
          <a:bodyPr lIns="45718" tIns="45718" rIns="45718" bIns="45718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  <a:lvl2pPr marL="834388" indent="-377188" defTabSz="825500">
              <a:spcBef>
                <a:spcPts val="0"/>
              </a:spcBef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2pPr>
            <a:lvl3pPr marL="1291588" indent="-377188" defTabSz="825500">
              <a:spcBef>
                <a:spcPts val="0"/>
              </a:spcBef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3pPr>
            <a:lvl4pPr marL="1748788" indent="-377188" defTabSz="825500">
              <a:spcBef>
                <a:spcPts val="0"/>
              </a:spcBef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4pPr>
            <a:lvl5pPr marL="2205988" indent="-377188" defTabSz="825500">
              <a:spcBef>
                <a:spcPts val="0"/>
              </a:spcBef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5pPr>
          </a:lstStyle>
          <a:p>
            <a:pPr/>
            <a:r>
              <a:t>저자 및 날짜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본문 첫 번째 줄…"/>
          <p:cNvSpPr txBox="1"/>
          <p:nvPr>
            <p:ph type="body" sz="quarter" idx="2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</a:lstStyle>
          <a:p>
            <a:pPr/>
            <a:r>
              <a:t>프레젠테이션 부제</a:t>
            </a:r>
          </a:p>
        </p:txBody>
      </p:sp>
      <p:sp>
        <p:nvSpPr>
          <p:cNvPr id="13" name="프레젠테이션 제목"/>
          <p:cNvSpPr txBox="1"/>
          <p:nvPr>
            <p:ph type="title" hasCustomPrompt="1"/>
          </p:nvPr>
        </p:nvSpPr>
        <p:spPr>
          <a:xfrm>
            <a:off x="1206500" y="2616200"/>
            <a:ext cx="21971005" cy="4648200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xfrm>
            <a:off x="23538179" y="1244548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본문 첫 번째 줄…"/>
          <p:cNvSpPr txBox="1"/>
          <p:nvPr>
            <p:ph type="body" sz="quarter" idx="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75969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8" indent="-582929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0" name="슬라이드 제목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10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본문 첫 번째 줄…"/>
          <p:cNvSpPr txBox="1"/>
          <p:nvPr>
            <p:ph type="body" sz="quarter" idx="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75969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8" indent="-582929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의제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9" name="본문 첫 번째 줄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0"/>
              </a:spcBef>
              <a:buSzTx/>
              <a:buNone/>
              <a:defRPr sz="5000"/>
            </a:lvl1pPr>
          </a:lstStyle>
          <a:p>
            <a:pPr/>
            <a:r>
              <a:t>의제 주제</a:t>
            </a:r>
          </a:p>
        </p:txBody>
      </p:sp>
      <p:sp>
        <p:nvSpPr>
          <p:cNvPr id="110" name="의제 제목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11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본문 첫 번째 줄…"/>
          <p:cNvSpPr txBox="1"/>
          <p:nvPr>
            <p:ph type="body" sz="half" idx="1" hasCustomPrompt="1"/>
          </p:nvPr>
        </p:nvSpPr>
        <p:spPr>
          <a:xfrm>
            <a:off x="1206500" y="4191000"/>
            <a:ext cx="21971000" cy="40894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본문 첫 번째 줄…"/>
          <p:cNvSpPr txBox="1"/>
          <p:nvPr>
            <p:ph type="body" idx="1" hasCustomPrompt="1"/>
          </p:nvPr>
        </p:nvSpPr>
        <p:spPr>
          <a:xfrm>
            <a:off x="1206500" y="1206500"/>
            <a:ext cx="21971000" cy="7353300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사실 정보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99" sz="55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</a:lstStyle>
          <a:p>
            <a:pPr/>
            <a:r>
              <a:t>사실 정보</a:t>
            </a:r>
          </a:p>
        </p:txBody>
      </p:sp>
      <p:sp>
        <p:nvSpPr>
          <p:cNvPr id="12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본문 첫 번째 줄…"/>
          <p:cNvSpPr txBox="1"/>
          <p:nvPr>
            <p:ph type="body" sz="quarter" idx="1" hasCustomPrompt="1"/>
          </p:nvPr>
        </p:nvSpPr>
        <p:spPr>
          <a:xfrm>
            <a:off x="5461000" y="9563100"/>
            <a:ext cx="13728700" cy="6985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  <a:lvl2pPr marL="868678" indent="-411479" defTabSz="825500">
              <a:spcBef>
                <a:spcPts val="0"/>
              </a:spcBef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2pPr>
            <a:lvl3pPr marL="1325878" indent="-411478" defTabSz="825500">
              <a:spcBef>
                <a:spcPts val="0"/>
              </a:spcBef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3pPr>
            <a:lvl4pPr marL="1783078" indent="-411478" defTabSz="825500">
              <a:spcBef>
                <a:spcPts val="0"/>
              </a:spcBef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4pPr>
            <a:lvl5pPr marL="2240278" indent="-411478" defTabSz="825500">
              <a:spcBef>
                <a:spcPts val="0"/>
              </a:spcBef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5pPr>
          </a:lstStyle>
          <a:p>
            <a:pPr/>
            <a:r>
              <a:t>속성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본문 첫 번째 줄…"/>
          <p:cNvSpPr txBox="1"/>
          <p:nvPr>
            <p:ph type="body" sz="quarter" idx="21" hasCustomPrompt="1"/>
          </p:nvPr>
        </p:nvSpPr>
        <p:spPr>
          <a:xfrm>
            <a:off x="5194300" y="4165600"/>
            <a:ext cx="13995400" cy="4432300"/>
          </a:xfrm>
          <a:prstGeom prst="rect">
            <a:avLst/>
          </a:prstGeom>
        </p:spPr>
        <p:txBody>
          <a:bodyPr anchor="b"/>
          <a:lstStyle/>
          <a:p>
            <a:pPr lvl="4" marL="0" indent="2407920" defTabSz="1463039">
              <a:lnSpc>
                <a:spcPct val="90000"/>
              </a:lnSpc>
              <a:spcBef>
                <a:spcPts val="0"/>
              </a:spcBef>
              <a:buSzTx/>
              <a:buNone/>
              <a:defRPr spc="-99" sz="5500">
                <a:latin typeface="Produkt Extralight"/>
                <a:ea typeface="Produkt Extralight"/>
                <a:cs typeface="Produkt Extralight"/>
                <a:sym typeface="Produkt Extralight"/>
              </a:defRPr>
            </a:pPr>
            <a:r>
              <a:t>“멋진 인용구”
</a:t>
            </a:r>
          </a:p>
        </p:txBody>
      </p:sp>
      <p:sp>
        <p:nvSpPr>
          <p:cNvPr id="13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분홍색과 보라색 하늘 아래 옥외 석재 건물의 복도"/>
          <p:cNvSpPr/>
          <p:nvPr>
            <p:ph type="pic" sz="quarter" idx="21"/>
          </p:nvPr>
        </p:nvSpPr>
        <p:spPr>
          <a:xfrm>
            <a:off x="1257300" y="3213100"/>
            <a:ext cx="7289800" cy="728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곡선 지붕의 흑백 근접 촬영"/>
          <p:cNvSpPr/>
          <p:nvPr>
            <p:ph type="pic" sz="half" idx="22"/>
          </p:nvPr>
        </p:nvSpPr>
        <p:spPr>
          <a:xfrm>
            <a:off x="6577500" y="3632200"/>
            <a:ext cx="112290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낮은 각도에서 바라본 금속 나선형 계단"/>
          <p:cNvSpPr/>
          <p:nvPr>
            <p:ph type="pic" sz="quarter" idx="23"/>
          </p:nvPr>
        </p:nvSpPr>
        <p:spPr>
          <a:xfrm>
            <a:off x="146431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그림자가 있는 초현대적 구조의 하얀 복도"/>
          <p:cNvSpPr/>
          <p:nvPr>
            <p:ph type="pic" idx="21"/>
          </p:nvPr>
        </p:nvSpPr>
        <p:spPr>
          <a:xfrm>
            <a:off x="-38100" y="-520700"/>
            <a:ext cx="24447500" cy="147633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회색이 비치는 바닥 위의 하얀 곡선형 아치"/>
          <p:cNvSpPr/>
          <p:nvPr>
            <p:ph type="pic" idx="21"/>
          </p:nvPr>
        </p:nvSpPr>
        <p:spPr>
          <a:xfrm>
            <a:off x="-76200" y="-558800"/>
            <a:ext cx="24574500" cy="148395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본문 첫 번째 줄…"/>
          <p:cNvSpPr txBox="1"/>
          <p:nvPr>
            <p:ph type="body" sz="quarter" idx="1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8" tIns="45718" rIns="45718" bIns="45718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  <a:lvl2pPr marL="834388" indent="-377188" defTabSz="825500">
              <a:spcBef>
                <a:spcPts val="0"/>
              </a:spcBef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2pPr>
            <a:lvl3pPr marL="1291588" indent="-377188" defTabSz="825500">
              <a:spcBef>
                <a:spcPts val="0"/>
              </a:spcBef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3pPr>
            <a:lvl4pPr marL="1748788" indent="-377188" defTabSz="825500">
              <a:spcBef>
                <a:spcPts val="0"/>
              </a:spcBef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4pPr>
            <a:lvl5pPr marL="2205988" indent="-377188" defTabSz="825500">
              <a:spcBef>
                <a:spcPts val="0"/>
              </a:spcBef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5pPr>
          </a:lstStyle>
          <a:p>
            <a:pPr/>
            <a:r>
              <a:t>저자 및 날짜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본문 첫 번째 줄…"/>
          <p:cNvSpPr txBox="1"/>
          <p:nvPr>
            <p:ph type="body" sz="quarter" idx="22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</a:lstStyle>
          <a:p>
            <a:pPr/>
            <a:r>
              <a:t>프레젠테이션 부제</a:t>
            </a:r>
          </a:p>
        </p:txBody>
      </p:sp>
      <p:sp>
        <p:nvSpPr>
          <p:cNvPr id="24" name="프레젠테이션 제목"/>
          <p:cNvSpPr txBox="1"/>
          <p:nvPr>
            <p:ph type="title" hasCustomPrompt="1"/>
          </p:nvPr>
        </p:nvSpPr>
        <p:spPr>
          <a:xfrm>
            <a:off x="1206500" y="2616200"/>
            <a:ext cx="21971005" cy="4648200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낮은 각도에서 바라본 거울로 된 유리창이 있는 고층 건물"/>
          <p:cNvSpPr/>
          <p:nvPr>
            <p:ph type="pic" idx="21"/>
          </p:nvPr>
        </p:nvSpPr>
        <p:spPr>
          <a:xfrm>
            <a:off x="8140700" y="-3"/>
            <a:ext cx="20574000" cy="137160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슬라이드 제목"/>
          <p:cNvSpPr txBox="1"/>
          <p:nvPr>
            <p:ph type="title" hasCustomPrompt="1"/>
          </p:nvPr>
        </p:nvSpPr>
        <p:spPr>
          <a:xfrm>
            <a:off x="1206500" y="13335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슬라이드 제목</a:t>
            </a:r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06500" y="7150100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본문 첫 번째 줄…"/>
          <p:cNvSpPr txBox="1"/>
          <p:nvPr>
            <p:ph type="body" sz="quarter" idx="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75969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8" indent="-582929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3" name="슬라이드 제목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4" name="본문 첫 번째 줄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목재 패널이 있는 천장 일부분의 모습"/>
          <p:cNvSpPr/>
          <p:nvPr>
            <p:ph type="pic" idx="21"/>
          </p:nvPr>
        </p:nvSpPr>
        <p:spPr>
          <a:xfrm>
            <a:off x="9588500" y="-482600"/>
            <a:ext cx="21513800" cy="1430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본문 첫 번째 줄…"/>
          <p:cNvSpPr txBox="1"/>
          <p:nvPr>
            <p:ph type="body" sz="quarter" idx="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75969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8" indent="-582929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슬라이드 제목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63" name="본문 첫 번째 줄…"/>
          <p:cNvSpPr txBox="1"/>
          <p:nvPr>
            <p:ph type="body" sz="half" idx="22" hasCustomPrompt="1"/>
          </p:nvPr>
        </p:nvSpPr>
        <p:spPr>
          <a:xfrm>
            <a:off x="1206500" y="4248503"/>
            <a:ext cx="9779000" cy="8256015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작은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본문 첫 번째 줄…"/>
          <p:cNvSpPr txBox="1"/>
          <p:nvPr>
            <p:ph type="body" sz="quarter" idx="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75969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8" indent="-582929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2" name="슬라이드 제목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73" name="본문 첫 번째 줄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015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큰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본문 첫 번째 줄…"/>
          <p:cNvSpPr txBox="1"/>
          <p:nvPr>
            <p:ph type="body" sz="quarter" idx="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75969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8" indent="-582929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8" indent="-582928" defTabSz="775969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2" name="슬라이드 제목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83" name="본문 첫 번째 줄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015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</p:txBody>
      </p:sp>
      <p:sp>
        <p:nvSpPr>
          <p:cNvPr id="8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섹션 제목"/>
          <p:cNvSpPr txBox="1"/>
          <p:nvPr>
            <p:ph type="title" hasCustomPrompt="1"/>
          </p:nvPr>
        </p:nvSpPr>
        <p:spPr>
          <a:xfrm>
            <a:off x="1206496" y="39116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섹션 제목</a:t>
            </a:r>
          </a:p>
        </p:txBody>
      </p:sp>
      <p:sp>
        <p:nvSpPr>
          <p:cNvPr id="9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본문 첫 번째 줄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제목 텍스트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23538179" y="12443460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solidFill>
                  <a:srgbClr val="535860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535860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1pPr>
      <a:lvl2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535860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2pPr>
      <a:lvl3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535860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3pPr>
      <a:lvl4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535860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4pPr>
      <a:lvl5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535860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5pPr>
      <a:lvl6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535860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6pPr>
      <a:lvl7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535860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7pPr>
      <a:lvl8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535860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8pPr>
      <a:lvl9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535860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9pPr>
    </p:titleStyle>
    <p:bodyStyle>
      <a:lvl1pPr marL="457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53586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914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53586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371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53586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1828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53586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2860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53586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2743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53586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200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53586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3657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53586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4114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53586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2024.12.03"/>
          <p:cNvSpPr txBox="1"/>
          <p:nvPr>
            <p:ph type="body" sz="quarter" idx="1"/>
          </p:nvPr>
        </p:nvSpPr>
        <p:spPr>
          <a:xfrm>
            <a:off x="1206500" y="12268950"/>
            <a:ext cx="21971000" cy="660403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r>
              <a:t>2024.12.03</a:t>
            </a:r>
          </a:p>
        </p:txBody>
      </p:sp>
      <p:sp>
        <p:nvSpPr>
          <p:cNvPr id="172" name="임정민  정재호  차상진  최우찬"/>
          <p:cNvSpPr txBox="1"/>
          <p:nvPr/>
        </p:nvSpPr>
        <p:spPr>
          <a:xfrm>
            <a:off x="1206500" y="8498353"/>
            <a:ext cx="21971000" cy="20066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r" defTabSz="825500">
              <a:spcBef>
                <a:spcPts val="0"/>
              </a:spcBef>
              <a:defRPr sz="5500">
                <a:solidFill>
                  <a:srgbClr val="535860"/>
                </a:solidFill>
                <a:latin typeface="Produkt Extralight"/>
                <a:ea typeface="Produkt Extralight"/>
                <a:cs typeface="Produkt Extralight"/>
                <a:sym typeface="Produkt Extralight"/>
              </a:defRPr>
            </a:pPr>
            <a:r>
              <a:t>                </a:t>
            </a:r>
            <a:r>
              <a: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rPr>
              <a:t>임정민  정재호  차상진  최우찬</a:t>
            </a:r>
          </a:p>
        </p:txBody>
      </p:sp>
      <p:sp>
        <p:nvSpPr>
          <p:cNvPr id="173" name="City NeRF를 이용한…"/>
          <p:cNvSpPr txBox="1"/>
          <p:nvPr>
            <p:ph type="title"/>
          </p:nvPr>
        </p:nvSpPr>
        <p:spPr>
          <a:xfrm>
            <a:off x="1206498" y="2616200"/>
            <a:ext cx="21971008" cy="4648200"/>
          </a:xfrm>
          <a:prstGeom prst="rect">
            <a:avLst/>
          </a:prstGeom>
        </p:spPr>
        <p:txBody>
          <a:bodyPr/>
          <a:lstStyle/>
          <a:p>
            <a: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7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City NeRF를 이용한</a:t>
            </a:r>
          </a:p>
          <a:p>
            <a: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7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자율 주행 및 위험 감지를 위한 합성 데이터의 생성 연구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슬라이드 부제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5" name="슬라이드 제목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2194559">
              <a:defRPr spc="-90" sz="9000"/>
            </a:pPr>
          </a:p>
        </p:txBody>
      </p:sp>
      <p:sp>
        <p:nvSpPr>
          <p:cNvPr id="216" name="발표를 들어주셔서 감사합니다"/>
          <p:cNvSpPr txBox="1"/>
          <p:nvPr>
            <p:ph type="body" idx="21"/>
          </p:nvPr>
        </p:nvSpPr>
        <p:spPr>
          <a:xfrm>
            <a:off x="1206500" y="5470804"/>
            <a:ext cx="21971000" cy="703371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 algn="ctr">
              <a:buSzTx/>
              <a:buNone/>
              <a:defRPr sz="9000">
                <a:solidFill>
                  <a:srgbClr val="000000"/>
                </a:solidFill>
              </a:defRPr>
            </a:lvl1pPr>
          </a:lstStyle>
          <a:p>
            <a:pPr/>
            <a:r>
              <a:t>발표를 들어주셔서 감사합니다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슬라이드 부제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목차"/>
          <p:cNvSpPr txBox="1"/>
          <p:nvPr>
            <p:ph type="title"/>
          </p:nvPr>
        </p:nvSpPr>
        <p:spPr>
          <a:xfrm>
            <a:off x="1206500" y="635355"/>
            <a:ext cx="21971000" cy="168910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177" name="연구 목적…"/>
          <p:cNvSpPr txBox="1"/>
          <p:nvPr>
            <p:ph type="body" idx="21"/>
          </p:nvPr>
        </p:nvSpPr>
        <p:spPr>
          <a:xfrm>
            <a:off x="1206500" y="3505463"/>
            <a:ext cx="21971000" cy="89990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 sz="5900">
                <a:solidFill>
                  <a:srgbClr val="000000"/>
                </a:solidFill>
              </a:defRPr>
            </a:pPr>
            <a:r>
              <a:t>연구 목적</a:t>
            </a:r>
          </a:p>
          <a:p>
            <a:pPr>
              <a:defRPr sz="5900">
                <a:solidFill>
                  <a:srgbClr val="000000"/>
                </a:solidFill>
              </a:defRPr>
            </a:pPr>
            <a:r>
              <a:t>NeRF란?</a:t>
            </a:r>
          </a:p>
          <a:p>
            <a:pPr>
              <a:defRPr sz="5900">
                <a:solidFill>
                  <a:srgbClr val="000000"/>
                </a:solidFill>
              </a:defRPr>
            </a:pPr>
            <a:r>
              <a:t>NeRF의 장점</a:t>
            </a:r>
          </a:p>
          <a:p>
            <a:pPr>
              <a:defRPr sz="5900">
                <a:solidFill>
                  <a:srgbClr val="000000"/>
                </a:solidFill>
              </a:defRPr>
            </a:pPr>
            <a:r>
              <a:t>연구 결과</a:t>
            </a:r>
          </a:p>
          <a:p>
            <a:pPr>
              <a:defRPr sz="5900">
                <a:solidFill>
                  <a:srgbClr val="000000"/>
                </a:solidFill>
              </a:defRPr>
            </a:pPr>
            <a:r>
              <a:t>발전 가능성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슬라이드 부제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연구 목적"/>
          <p:cNvSpPr txBox="1"/>
          <p:nvPr>
            <p:ph type="title"/>
          </p:nvPr>
        </p:nvSpPr>
        <p:spPr>
          <a:xfrm>
            <a:off x="1206500" y="635355"/>
            <a:ext cx="21971000" cy="168910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pPr/>
            <a:r>
              <a:t>연구 목적</a:t>
            </a:r>
          </a:p>
        </p:txBody>
      </p:sp>
      <p:sp>
        <p:nvSpPr>
          <p:cNvPr id="181" name="자율 주행과 같은 현실 세계에 직접적으로 상호작용을 해야 하는 분야에서는 특히 현실에 근접하고 다양한 경우에 대한 데이터 셋을 필요로 한다.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defTabSz="12700">
              <a:spcBef>
                <a:spcPts val="0"/>
              </a:spcBef>
              <a:buSz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0" indent="0" defTabSz="12700">
              <a:spcBef>
                <a:spcPts val="0"/>
              </a:spcBef>
              <a:buSz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</a:t>
            </a:r>
          </a:p>
          <a:p>
            <a:pPr marL="0" indent="0" defTabSz="12700">
              <a:spcBef>
                <a:spcPts val="0"/>
              </a:spcBef>
              <a:buSz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559612" indent="-559612"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자율 주행과 같은 현실 세계에 직접적으로 상호작용을 해야 하는 분야에서는 특히 현실에 근접하고 다양한 경우에 대한 데이터 셋을 필요로 한다.</a:t>
            </a:r>
          </a:p>
          <a:p>
            <a:pPr marL="0" indent="0" defTabSz="12700">
              <a:spcBef>
                <a:spcPts val="0"/>
              </a:spcBef>
              <a:buSz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559612" indent="-559612"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하지만 실제 데이터를 수집하는 것은 비용이 많이 들기에 실제 데이터를 재현할 수 있는 리플레이 데이터 형태로 사고 케이스를 구성하여 학습 시 재현된 환경에서 상호작용할 수 있도록 데이터를 만드는 것이 중요하다.</a:t>
            </a:r>
          </a:p>
        </p:txBody>
      </p:sp>
      <p:pic>
        <p:nvPicPr>
          <p:cNvPr id="182" name="붙여넣은 동영상.png" descr="붙여넣은 동영상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185534" y="2515365"/>
            <a:ext cx="8448197" cy="3447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2D 이미지들로부터 3D 공간을 이해하고 표현할 수 있게 해주는 AI 기술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defRPr sz="44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pPr/>
            <a:r>
              <a:t>2D 이미지들로부터 3D 공간을 이해하고 표현할 수 있게 해주는 AI 기술</a:t>
            </a:r>
          </a:p>
        </p:txBody>
      </p:sp>
      <p:sp>
        <p:nvSpPr>
          <p:cNvPr id="185" name="NeRF란?"/>
          <p:cNvSpPr txBox="1"/>
          <p:nvPr>
            <p:ph type="title"/>
          </p:nvPr>
        </p:nvSpPr>
        <p:spPr>
          <a:xfrm>
            <a:off x="1206500" y="635355"/>
            <a:ext cx="21971000" cy="168910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pPr/>
            <a:r>
              <a:t>NeRF란?</a:t>
            </a:r>
          </a:p>
        </p:txBody>
      </p:sp>
      <p:sp>
        <p:nvSpPr>
          <p:cNvPr id="186" name="여러 각도에서 찍은 사진(2D)을 기반으로 3D 공간의 모습을 예측하고 렌더링하는 것."/>
          <p:cNvSpPr txBox="1"/>
          <p:nvPr>
            <p:ph type="body" idx="21"/>
          </p:nvPr>
        </p:nvSpPr>
        <p:spPr>
          <a:xfrm>
            <a:off x="3019219" y="4248503"/>
            <a:ext cx="21971002" cy="82560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>
              <a:defRPr>
                <a:solidFill>
                  <a:srgbClr val="000000"/>
                </a:solidFill>
              </a:defRPr>
            </a:pPr>
            <a:r>
              <a:t>여러 각도에서 찍은 사진(2D)을 기반으로 3D 공간의 모습을 예측하고 렌더링하는 것.</a:t>
            </a:r>
          </a:p>
        </p:txBody>
      </p:sp>
      <p:pic>
        <p:nvPicPr>
          <p:cNvPr id="187" name="붙여넣은 동영상.png" descr="붙여넣은 동영상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42302" y="3572100"/>
            <a:ext cx="11683198" cy="6571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슬라이드 부제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0" name="City NeRF란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pPr/>
            <a:r>
              <a:t>City NeRF란?</a:t>
            </a:r>
          </a:p>
        </p:txBody>
      </p:sp>
      <p:sp>
        <p:nvSpPr>
          <p:cNvPr id="191" name="본문 첫 번째 줄…"/>
          <p:cNvSpPr txBox="1"/>
          <p:nvPr>
            <p:ph type="body" idx="2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457199" indent="-457199">
              <a:defRPr sz="51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City NeRF는 도시의 전체적인 모습을 포착하는 위성 수준의 뷰부터 건축물의 복잡한 세부 사항을 보여주는 지상 수준의 이미지를 모델링한다.</a:t>
            </a:r>
          </a:p>
          <a:p>
            <a:pPr marL="457199" indent="-457199">
              <a:defRPr sz="51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먼 뷰부터 점점 가까운 뷰까지 스케일을 높여 순차적으로 학습하며 다양한 스케일에 대해 LOD 렌더링을 달성하는 방법이다.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슬라이드 부제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NeRF의 장점"/>
          <p:cNvSpPr txBox="1"/>
          <p:nvPr>
            <p:ph type="title"/>
          </p:nvPr>
        </p:nvSpPr>
        <p:spPr>
          <a:xfrm>
            <a:off x="1206500" y="635355"/>
            <a:ext cx="21971000" cy="168910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pPr/>
            <a:r>
              <a:t>NeRF의 장점</a:t>
            </a:r>
          </a:p>
        </p:txBody>
      </p:sp>
      <p:sp>
        <p:nvSpPr>
          <p:cNvPr id="195" name="NeRF는 현실 세계를 그대로 가상 환경으로 옮겨올 수 있는 핵심 도구이다.…"/>
          <p:cNvSpPr txBox="1"/>
          <p:nvPr>
            <p:ph type="body" idx="21"/>
          </p:nvPr>
        </p:nvSpPr>
        <p:spPr>
          <a:xfrm>
            <a:off x="1206500" y="4058598"/>
            <a:ext cx="21971000" cy="825601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 sz="4400">
                <a:solidFill>
                  <a:srgbClr val="000000"/>
                </a:solidFill>
              </a:defRPr>
            </a:pPr>
            <a:r>
              <a:t>NeRF는 현실 세계를 그대로 가상 환경으로 옮겨올 수 있는 핵심 도구이다.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NeRF는 실제로 경험하기 힘든 위험한 상황(폭설, 갑작스러운 보행자 출현 등) 재현 및 학습을 적은 비용으로 가능하게 한다.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본 연구에서는 Google Earth를 이용하여 진행하였는데 드론, 차량카메라, 블랙박스 등의 2D이미지/ 영상 데이터를 수집하여 더욱 확장시킬 수 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ity NeRF를 이용하여 구현한 가상현실의 맨하탄…"/>
          <p:cNvSpPr txBox="1"/>
          <p:nvPr>
            <p:ph type="body" sz="quarter" idx="1"/>
          </p:nvPr>
        </p:nvSpPr>
        <p:spPr>
          <a:xfrm>
            <a:off x="1206500" y="2343088"/>
            <a:ext cx="21971000" cy="1998243"/>
          </a:xfrm>
          <a:prstGeom prst="rect">
            <a:avLst/>
          </a:prstGeom>
        </p:spPr>
        <p:txBody>
          <a:bodyPr/>
          <a:lstStyle/>
          <a:p>
            <a:pPr defTabSz="825500">
              <a:defRPr sz="55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City NeRF를 이용하여 구현한 가상현실의 맨하탄</a:t>
            </a:r>
          </a:p>
          <a:p>
            <a:pPr defTabSz="825500">
              <a:defRPr sz="55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가상현실의 맨하탄의 사진이다.</a:t>
            </a:r>
          </a:p>
        </p:txBody>
      </p:sp>
      <p:sp>
        <p:nvSpPr>
          <p:cNvPr id="198" name="연구 결과(1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pPr/>
            <a:r>
              <a:t>연구 결과(1)</a:t>
            </a:r>
          </a:p>
        </p:txBody>
      </p:sp>
      <p:sp>
        <p:nvSpPr>
          <p:cNvPr id="199" name="슬라이드 구분점 텍스트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lvl="2" marL="0" indent="914400">
              <a:buSzTx/>
              <a:buNone/>
            </a:pPr>
          </a:p>
        </p:txBody>
      </p:sp>
      <p:pic>
        <p:nvPicPr>
          <p:cNvPr id="200" name="004.png" descr="0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34356" y="4673874"/>
            <a:ext cx="6491519" cy="365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006.png" descr="00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922529" y="4673874"/>
            <a:ext cx="6491517" cy="365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010.png" descr="010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034356" y="8442986"/>
            <a:ext cx="6491519" cy="365148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003.png" descr="00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922529" y="8442986"/>
            <a:ext cx="6491519" cy="36514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가상현실의 맨하탄을 보여주는 동영상이다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55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pPr/>
            <a:r>
              <a:t>가상현실의 맨하탄을 보여주는 동영상이다.</a:t>
            </a:r>
          </a:p>
        </p:txBody>
      </p:sp>
      <p:sp>
        <p:nvSpPr>
          <p:cNvPr id="206" name="연구 결과(2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pPr/>
            <a:r>
              <a:t>연구 결과(2)</a:t>
            </a:r>
          </a:p>
        </p:txBody>
      </p:sp>
      <p:sp>
        <p:nvSpPr>
          <p:cNvPr id="207" name="슬라이드 구분점 텍스트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208" name="slow_NeRF_video2.mp4" descr="slow_NeRF_video2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936897" y="4066533"/>
            <a:ext cx="14991225" cy="86199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34" fill="hold"/>
                                        <p:tgtEl>
                                          <p:spTgt spid="2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2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1" fill="hold" display="0">
                  <p:stCondLst>
                    <p:cond delay="indefinite"/>
                  </p:stCondLst>
                </p:cTn>
                <p:tgtEl>
                  <p:spTgt spid="208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20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0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슬라이드 부제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1" name="발전가능성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pPr/>
            <a:r>
              <a:t>발전가능성</a:t>
            </a:r>
          </a:p>
        </p:txBody>
      </p:sp>
      <p:sp>
        <p:nvSpPr>
          <p:cNvPr id="212" name="LeGEND: A Top-Down Approach to Scenario Generation of Autonomous Driving Systems Assisted by Large Language Models을 이용하여 여러 상황(폭설, 폭우, 갑작스러운 보행자)을 LLM을 활용하여 더욱 좋은 품질로 자동으로 생성할 수 있다.…"/>
          <p:cNvSpPr txBox="1"/>
          <p:nvPr>
            <p:ph type="body" idx="21"/>
          </p:nvPr>
        </p:nvSpPr>
        <p:spPr>
          <a:xfrm>
            <a:off x="1206500" y="3424561"/>
            <a:ext cx="21971000" cy="907995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514350" indent="-514350" defTabSz="457200">
              <a:spcBef>
                <a:spcPts val="0"/>
              </a:spcBef>
              <a:defRPr sz="45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LeGEND: A Top-Down Approach to Scenario Generation of Autonomous Driving Systems Assisted by Large Language Models을 이용하여 여러 상황(폭설, 폭우, 갑작스러운 보행자)을 LLM을 활용하여 더욱 좋은 품질로 자동으로 생성할 수 있다.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45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   NeRF와 LeGEND를 결합하여 더욱 좋은 결과를 만들 수 있을 것이다.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45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  <a:p>
            <a:pPr marL="514350" indent="-514350" defTabSz="457200">
              <a:spcBef>
                <a:spcPts val="0"/>
              </a:spcBef>
              <a:defRPr sz="45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본 연구 결과는 학습을 1회 진행하였을 때의 결과물이다. 학습을 많이 한다면 모델링 수준이 더 좋아질 것이다.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45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  <a:p>
            <a:pPr marL="514350" indent="-514350" defTabSz="457200">
              <a:spcBef>
                <a:spcPts val="0"/>
              </a:spcBef>
              <a:defRPr sz="45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GPU의 성능에 따라 학습 시간이 획기적으로 줄어들 수 있다. Colab T4 GPU를 사용했을 때 1차 학습 실행시간이 16시간이 걸렸고 2차 학습은 49시간이 소요된다고 하여  GPU 용량 문제로 학습을 못했지만 기업에서 진행한다면 더욱 학습을 많이 하여 렌더링 결과가 더 좋을 것이다.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6_DynamicWavesLight">
  <a:themeElements>
    <a:clrScheme name="36_DynamicWavesLight">
      <a:dk1>
        <a:srgbClr val="53585F"/>
      </a:dk1>
      <a:lt1>
        <a:srgbClr val="FFFFFF"/>
      </a:lt1>
      <a:dk2>
        <a:srgbClr val="A7A7A7"/>
      </a:dk2>
      <a:lt2>
        <a:srgbClr val="535353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6_DynamicWaves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36_DynamicWaves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6_DynamicWavesLight">
  <a:themeElements>
    <a:clrScheme name="36_DynamicWaves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6_DynamicWaves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36_DynamicWaves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